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4.jpeg" ContentType="image/jpeg"/>
  <Override PartName="/ppt/media/image22.png" ContentType="image/png"/>
  <Override PartName="/ppt/media/image23.png" ContentType="image/png"/>
  <Override PartName="/ppt/media/image20.jpeg" ContentType="image/jpeg"/>
  <Override PartName="/ppt/media/image19.png" ContentType="image/png"/>
  <Override PartName="/ppt/media/image21.png" ContentType="image/png"/>
  <Override PartName="/ppt/media/image28.jpeg" ContentType="image/jpeg"/>
  <Override PartName="/ppt/media/image18.png" ContentType="image/png"/>
  <Override PartName="/ppt/media/image17.png" ContentType="image/png"/>
  <Override PartName="/ppt/media/image32.jpeg" ContentType="image/jpeg"/>
  <Override PartName="/ppt/media/image16.png" ContentType="image/png"/>
  <Override PartName="/ppt/media/image15.jpeg" ContentType="image/jpeg"/>
  <Override PartName="/ppt/media/image1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26.png" ContentType="image/png"/>
  <Override PartName="/ppt/media/image13.png" ContentType="image/png"/>
  <Override PartName="/ppt/media/image35.png" ContentType="image/png"/>
  <Override PartName="/ppt/media/image5.jpeg" ContentType="image/jpeg"/>
  <Override PartName="/ppt/media/image40.png" ContentType="image/png"/>
  <Override PartName="/ppt/media/image37.jpeg" ContentType="image/jpeg"/>
  <Override PartName="/ppt/media/image30.png" ContentType="image/png"/>
  <Override PartName="/ppt/media/image38.png" ContentType="image/png"/>
  <Override PartName="/ppt/media/image8.jpeg" ContentType="image/jpeg"/>
  <Override PartName="/ppt/media/image42.png" ContentType="image/png"/>
  <Override PartName="/ppt/media/image41.jpeg" ContentType="image/jpeg"/>
  <Override PartName="/ppt/media/image44.png" ContentType="image/png"/>
  <Override PartName="/ppt/media/image45.png" ContentType="image/png"/>
  <Override PartName="/ppt/media/image10.png" ContentType="image/png"/>
  <Override PartName="/ppt/media/image46.png" ContentType="image/png"/>
  <Override PartName="/ppt/media/image11.png" ContentType="image/png"/>
  <Override PartName="/ppt/media/image43.png" ContentType="image/png"/>
  <Override PartName="/ppt/media/image47.jpeg" ContentType="image/jpeg"/>
  <Override PartName="/ppt/media/image27.png" ContentType="image/png"/>
  <Override PartName="/ppt/media/image39.png" ContentType="image/png"/>
  <Override PartName="/ppt/media/image9.png" ContentType="image/png"/>
  <Override PartName="/ppt/media/image12.jpeg" ContentType="image/jpeg"/>
  <Override PartName="/ppt/media/image4.png" ContentType="image/png"/>
  <Override PartName="/ppt/media/image34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3.png" ContentType="image/png"/>
  <Override PartName="/ppt/media/image3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932720" y="1564200"/>
            <a:ext cx="21456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by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" name="Graphic 2" descr=""/>
          <p:cNvPicPr/>
          <p:nvPr/>
        </p:nvPicPr>
        <p:blipFill>
          <a:blip r:embed="rId2"/>
          <a:stretch/>
        </p:blipFill>
        <p:spPr>
          <a:xfrm>
            <a:off x="8161920" y="4623120"/>
            <a:ext cx="1433520" cy="853200"/>
          </a:xfrm>
          <a:prstGeom prst="rect">
            <a:avLst/>
          </a:prstGeom>
          <a:ln>
            <a:noFill/>
          </a:ln>
        </p:spPr>
      </p:pic>
      <p:pic>
        <p:nvPicPr>
          <p:cNvPr id="2" name="Graphic 16" descr=""/>
          <p:cNvPicPr/>
          <p:nvPr/>
        </p:nvPicPr>
        <p:blipFill>
          <a:blip r:embed="rId3"/>
          <a:stretch/>
        </p:blipFill>
        <p:spPr>
          <a:xfrm>
            <a:off x="482040" y="4818960"/>
            <a:ext cx="3743640" cy="461520"/>
          </a:xfrm>
          <a:prstGeom prst="rect">
            <a:avLst/>
          </a:prstGeom>
          <a:ln>
            <a:noFill/>
          </a:ln>
        </p:spPr>
      </p:pic>
      <p:pic>
        <p:nvPicPr>
          <p:cNvPr id="3" name="Picture 18" descr="A picture containing text, cake, indoor&#10;&#10;Description automatically generated"/>
          <p:cNvPicPr/>
          <p:nvPr/>
        </p:nvPicPr>
        <p:blipFill>
          <a:blip r:embed="rId4"/>
          <a:stretch/>
        </p:blipFill>
        <p:spPr>
          <a:xfrm>
            <a:off x="610920" y="2217960"/>
            <a:ext cx="8856360" cy="242568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jpe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57360" y="-72000"/>
            <a:ext cx="6864840" cy="14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b="0" lang="en-GB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globalemu: Novel and robust emulation of 21-cm signals from the Epoch of Reionization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729360" y="1554120"/>
            <a:ext cx="8448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Harry T. J. Bevins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Cavendish Asrophysics, University of Cambridge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collaboration with Will Handley, Anastasia Fialkov, Eloy de Lera Acedo and Kamran Javid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_4" descr="Picture"/>
          <p:cNvPicPr/>
          <p:nvPr/>
        </p:nvPicPr>
        <p:blipFill>
          <a:blip r:embed="rId1"/>
          <a:stretch/>
        </p:blipFill>
        <p:spPr>
          <a:xfrm>
            <a:off x="8338680" y="-18360"/>
            <a:ext cx="1775880" cy="6645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6402600" y="-18360"/>
            <a:ext cx="1933920" cy="50616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26640" y="5382720"/>
            <a:ext cx="70992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EAS Meeting Valencia 2022 – Harry Bevins (htjb2@cam.ac.uk)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9036000" y="5365080"/>
            <a:ext cx="125964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Slide 10/12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16000" y="216000"/>
            <a:ext cx="5254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 just a global signal emulator...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864000" y="792000"/>
            <a:ext cx="496656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Training on some excess radio background power spectrum models and assessing at z=8 and k=0.15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Comparable accuracy to emulator used for recent HERA analysis (z=7.8, k=0.13)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6393960" y="870840"/>
            <a:ext cx="2802960" cy="424080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4"/>
          <a:stretch/>
        </p:blipFill>
        <p:spPr>
          <a:xfrm>
            <a:off x="2049120" y="2556000"/>
            <a:ext cx="2728800" cy="27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_5" descr="Picture"/>
          <p:cNvPicPr/>
          <p:nvPr/>
        </p:nvPicPr>
        <p:blipFill>
          <a:blip r:embed="rId1"/>
          <a:stretch/>
        </p:blipFill>
        <p:spPr>
          <a:xfrm>
            <a:off x="8338680" y="-18360"/>
            <a:ext cx="1775880" cy="6645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402600" y="-18360"/>
            <a:ext cx="1933920" cy="50616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26640" y="5382720"/>
            <a:ext cx="70992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EAS Meeting Valencia 2022 – Harry Bevins (htjb2@cam.ac.uk)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036000" y="5365080"/>
            <a:ext cx="104436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Slide 11/12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216000" y="216000"/>
            <a:ext cx="5254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Why is this important for the SKA?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5" name="Line 4"/>
          <p:cNvSpPr/>
          <p:nvPr/>
        </p:nvSpPr>
        <p:spPr>
          <a:xfrm flipV="1">
            <a:off x="3960000" y="2160000"/>
            <a:ext cx="2448000" cy="720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5"/>
          <p:cNvSpPr/>
          <p:nvPr/>
        </p:nvSpPr>
        <p:spPr>
          <a:xfrm>
            <a:off x="4032000" y="2952000"/>
            <a:ext cx="2376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6"/>
          <p:cNvSpPr/>
          <p:nvPr/>
        </p:nvSpPr>
        <p:spPr>
          <a:xfrm>
            <a:off x="3960000" y="3024000"/>
            <a:ext cx="2448000" cy="720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7"/>
          <p:cNvSpPr/>
          <p:nvPr/>
        </p:nvSpPr>
        <p:spPr>
          <a:xfrm>
            <a:off x="6480000" y="684000"/>
            <a:ext cx="3382200" cy="4606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i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globalemu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103320" y="1800000"/>
            <a:ext cx="3711240" cy="208656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7131960" y="2503440"/>
            <a:ext cx="2309400" cy="13122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7164000" y="3928320"/>
            <a:ext cx="2273400" cy="129132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7164000" y="1034640"/>
            <a:ext cx="2174040" cy="139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_6" descr="Picture"/>
          <p:cNvPicPr/>
          <p:nvPr/>
        </p:nvPicPr>
        <p:blipFill>
          <a:blip r:embed="rId1"/>
          <a:stretch/>
        </p:blipFill>
        <p:spPr>
          <a:xfrm>
            <a:off x="8338680" y="-18360"/>
            <a:ext cx="1775880" cy="66456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6402600" y="-18360"/>
            <a:ext cx="1933920" cy="50616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26640" y="5382720"/>
            <a:ext cx="70992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EAS Meeting Valencia 2022 – Harry Bevins (htjb2@cam.ac.uk)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9036000" y="5365080"/>
            <a:ext cx="111564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Slide 12/12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216000" y="216000"/>
            <a:ext cx="5254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936000" y="1080000"/>
            <a:ext cx="7990560" cy="36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globalemu is your one stop shop for accurate and fast 21-cm signal emulation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the global signal we see a factor of approximately two improvement in emulation accuracy and a factor of 102 improvement in emulation time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the power spectrum we see a comparable level of accuracy with the emulator used in the recent HERA analysis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globalemu paper: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  https://doi.org/10.1093/mnras/stab2737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globalemu in action (fitting SARAS2 data):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 https://doi.org/10.1093/mnras/stac1158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github: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 https://github.com/htjb/globalemu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_7" descr="Picture"/>
          <p:cNvPicPr/>
          <p:nvPr/>
        </p:nvPicPr>
        <p:blipFill>
          <a:blip r:embed="rId1"/>
          <a:stretch/>
        </p:blipFill>
        <p:spPr>
          <a:xfrm>
            <a:off x="8338680" y="-18360"/>
            <a:ext cx="1775880" cy="66456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6402600" y="-18360"/>
            <a:ext cx="1933920" cy="5061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26640" y="5382720"/>
            <a:ext cx="70992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EAS Meeting Valencia 2022 – Harry Bevins (htjb2@cam.ac.uk)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9036000" y="5365080"/>
            <a:ext cx="9360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Slide 2/12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216000" y="216000"/>
            <a:ext cx="5254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21-cm Cosmology and the SKA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1512000" y="1047240"/>
            <a:ext cx="4857840" cy="3451320"/>
          </a:xfrm>
          <a:prstGeom prst="rect">
            <a:avLst/>
          </a:prstGeom>
          <a:ln>
            <a:noFill/>
          </a:ln>
        </p:spPr>
      </p:pic>
      <p:sp>
        <p:nvSpPr>
          <p:cNvPr id="88" name="CustomShape 4"/>
          <p:cNvSpPr/>
          <p:nvPr/>
        </p:nvSpPr>
        <p:spPr>
          <a:xfrm>
            <a:off x="1944000" y="4536000"/>
            <a:ext cx="4008960" cy="20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Koopmans, L.V.E., Barkana, R., Bentum, M. et al. Exp Astron 51, 1641–1676 (2021).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6264000" y="2916000"/>
            <a:ext cx="208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REACH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EDGES, SARAS, LEDA etc.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6335280" y="3672000"/>
            <a:ext cx="205128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SKA, HERA, MWA, LOFAR etc.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_0" descr="Picture"/>
          <p:cNvPicPr/>
          <p:nvPr/>
        </p:nvPicPr>
        <p:blipFill>
          <a:blip r:embed="rId1"/>
          <a:stretch/>
        </p:blipFill>
        <p:spPr>
          <a:xfrm>
            <a:off x="8338680" y="-18360"/>
            <a:ext cx="1775880" cy="66456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6402600" y="-18360"/>
            <a:ext cx="1933920" cy="50616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26640" y="5382720"/>
            <a:ext cx="70992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EAS Meeting Valencia 2022 – Harry Bevins (htjb2@cam.ac.uk)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9036000" y="5365080"/>
            <a:ext cx="9360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Slide 3/12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216000" y="216000"/>
            <a:ext cx="5254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Why are we interested in signal emulators?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686520" y="2862000"/>
            <a:ext cx="3703680" cy="210420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4"/>
          <a:stretch/>
        </p:blipFill>
        <p:spPr>
          <a:xfrm>
            <a:off x="5311080" y="2825640"/>
            <a:ext cx="3831120" cy="2176560"/>
          </a:xfrm>
          <a:prstGeom prst="rect">
            <a:avLst/>
          </a:prstGeom>
          <a:ln>
            <a:noFill/>
          </a:ln>
        </p:spPr>
      </p:pic>
      <p:sp>
        <p:nvSpPr>
          <p:cNvPr id="98" name="CustomShape 4"/>
          <p:cNvSpPr/>
          <p:nvPr/>
        </p:nvSpPr>
        <p:spPr>
          <a:xfrm>
            <a:off x="792000" y="1116000"/>
            <a:ext cx="856656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Need a quick method to generate physical signal models to fit to our data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Full semi numerical simulations take of order ~hrs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 emulators produce signals ~ms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_1" descr="Picture"/>
          <p:cNvPicPr/>
          <p:nvPr/>
        </p:nvPicPr>
        <p:blipFill>
          <a:blip r:embed="rId1"/>
          <a:stretch/>
        </p:blipFill>
        <p:spPr>
          <a:xfrm>
            <a:off x="8338680" y="-18360"/>
            <a:ext cx="1775880" cy="66456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6402600" y="-18360"/>
            <a:ext cx="1933920" cy="506160"/>
          </a:xfrm>
          <a:prstGeom prst="rect">
            <a:avLst/>
          </a:prstGeom>
          <a:ln>
            <a:noFill/>
          </a:ln>
        </p:spPr>
      </p:pic>
      <p:sp>
        <p:nvSpPr>
          <p:cNvPr id="101" name="CustomShape 1"/>
          <p:cNvSpPr/>
          <p:nvPr/>
        </p:nvSpPr>
        <p:spPr>
          <a:xfrm>
            <a:off x="26640" y="5382720"/>
            <a:ext cx="70992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EAS Meeting Valencia 2022 – Harry Bevins (htjb2@cam.ac.uk)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9036000" y="5365080"/>
            <a:ext cx="9360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Slide 4/12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216000" y="216000"/>
            <a:ext cx="5254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different about </a:t>
            </a:r>
            <a:r>
              <a:rPr b="1" i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globalemu</a:t>
            </a: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?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3"/>
          <a:stretch/>
        </p:blipFill>
        <p:spPr>
          <a:xfrm>
            <a:off x="3608280" y="1141200"/>
            <a:ext cx="5569920" cy="3465000"/>
          </a:xfrm>
          <a:prstGeom prst="rect">
            <a:avLst/>
          </a:prstGeom>
          <a:ln>
            <a:noFill/>
          </a:ln>
        </p:spPr>
      </p:pic>
      <p:sp>
        <p:nvSpPr>
          <p:cNvPr id="105" name="CustomShape 4"/>
          <p:cNvSpPr/>
          <p:nvPr/>
        </p:nvSpPr>
        <p:spPr>
          <a:xfrm>
            <a:off x="288000" y="1296000"/>
            <a:ext cx="2950560" cy="13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Redshift as an input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simple and small neural network that we can make vectorised calls to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Train and test on the same dataset for comparison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_2" descr="Picture"/>
          <p:cNvPicPr/>
          <p:nvPr/>
        </p:nvPicPr>
        <p:blipFill>
          <a:blip r:embed="rId1"/>
          <a:stretch/>
        </p:blipFill>
        <p:spPr>
          <a:xfrm>
            <a:off x="8338680" y="-18360"/>
            <a:ext cx="1775880" cy="66456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6402600" y="-18360"/>
            <a:ext cx="1933920" cy="50616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26640" y="5382720"/>
            <a:ext cx="70992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EAS Meeting Valencia 2022 – Harry Bevins (htjb2@cam.ac.uk)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9036000" y="5365080"/>
            <a:ext cx="9360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Slide 5/12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16000" y="216000"/>
            <a:ext cx="5254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Physically Motivated Preprocessing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7283520" y="3168000"/>
            <a:ext cx="2398680" cy="185112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4"/>
          <a:stretch/>
        </p:blipFill>
        <p:spPr>
          <a:xfrm>
            <a:off x="7299360" y="1008000"/>
            <a:ext cx="2330640" cy="17985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5"/>
          <a:stretch/>
        </p:blipFill>
        <p:spPr>
          <a:xfrm>
            <a:off x="3492000" y="1010160"/>
            <a:ext cx="2874240" cy="3884040"/>
          </a:xfrm>
          <a:prstGeom prst="rect">
            <a:avLst/>
          </a:prstGeom>
          <a:ln>
            <a:noFill/>
          </a:ln>
        </p:spPr>
      </p:pic>
      <p:sp>
        <p:nvSpPr>
          <p:cNvPr id="114" name="CustomShape 4"/>
          <p:cNvSpPr/>
          <p:nvPr/>
        </p:nvSpPr>
        <p:spPr>
          <a:xfrm>
            <a:off x="432000" y="1224000"/>
            <a:ext cx="2590560" cy="287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Lots of details in the paper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Subtract astrophysics free structure at high redshift and add it back in later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Resample signals to capture regions of high variation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_11" descr="Picture"/>
          <p:cNvPicPr/>
          <p:nvPr/>
        </p:nvPicPr>
        <p:blipFill>
          <a:blip r:embed="rId1"/>
          <a:stretch/>
        </p:blipFill>
        <p:spPr>
          <a:xfrm>
            <a:off x="8338680" y="-18360"/>
            <a:ext cx="1775880" cy="6645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6402600" y="-18360"/>
            <a:ext cx="1933920" cy="50616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26640" y="5382720"/>
            <a:ext cx="70992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EAS Meeting Valencia 2022 – Harry Bevins (htjb2@cam.ac.uk)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9036000" y="5365080"/>
            <a:ext cx="9360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Slide 6/12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216000" y="216000"/>
            <a:ext cx="5254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Neural Network Specifics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6408360" y="1405080"/>
            <a:ext cx="2603880" cy="338112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4"/>
          <a:stretch/>
        </p:blipFill>
        <p:spPr>
          <a:xfrm>
            <a:off x="1476000" y="2088000"/>
            <a:ext cx="3488400" cy="3488400"/>
          </a:xfrm>
          <a:prstGeom prst="rect">
            <a:avLst/>
          </a:prstGeom>
          <a:ln>
            <a:noFill/>
          </a:ln>
        </p:spPr>
      </p:pic>
      <p:sp>
        <p:nvSpPr>
          <p:cNvPr id="122" name="CustomShape 4"/>
          <p:cNvSpPr/>
          <p:nvPr/>
        </p:nvSpPr>
        <p:spPr>
          <a:xfrm>
            <a:off x="1224000" y="1094400"/>
            <a:ext cx="4318560" cy="13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Practical decisions about our required accuracy based on the expected noise in the REACH experiment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Loss function and optimizer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_3" descr="Picture"/>
          <p:cNvPicPr/>
          <p:nvPr/>
        </p:nvPicPr>
        <p:blipFill>
          <a:blip r:embed="rId1"/>
          <a:stretch/>
        </p:blipFill>
        <p:spPr>
          <a:xfrm>
            <a:off x="8338680" y="-18360"/>
            <a:ext cx="1775880" cy="66456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6402600" y="-18360"/>
            <a:ext cx="1933920" cy="50616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26640" y="5382720"/>
            <a:ext cx="70992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EAS Meeting Valencia 2022 – Harry Bevins (htjb2@cam.ac.uk)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9036000" y="5365080"/>
            <a:ext cx="9360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Slide 7/12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216000" y="216000"/>
            <a:ext cx="5254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4644000" y="780840"/>
            <a:ext cx="1825920" cy="447336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4"/>
          <a:stretch/>
        </p:blipFill>
        <p:spPr>
          <a:xfrm>
            <a:off x="6480000" y="756000"/>
            <a:ext cx="1851120" cy="4534200"/>
          </a:xfrm>
          <a:prstGeom prst="rect">
            <a:avLst/>
          </a:prstGeom>
          <a:ln>
            <a:noFill/>
          </a:ln>
        </p:spPr>
      </p:pic>
      <p:sp>
        <p:nvSpPr>
          <p:cNvPr id="130" name="CustomShape 4"/>
          <p:cNvSpPr/>
          <p:nvPr/>
        </p:nvSpPr>
        <p:spPr>
          <a:xfrm>
            <a:off x="216000" y="864000"/>
            <a:ext cx="4174560" cy="39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the global signal: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globalemu: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Max Normalised RMSE = 6.32 %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Emulation time: 1.3 ms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21cmGEM: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Max Normalised RMSE = 10.55 %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Emulation time: 133 ms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_9" descr="Picture"/>
          <p:cNvPicPr/>
          <p:nvPr/>
        </p:nvPicPr>
        <p:blipFill>
          <a:blip r:embed="rId1"/>
          <a:stretch/>
        </p:blipFill>
        <p:spPr>
          <a:xfrm>
            <a:off x="8338680" y="-18360"/>
            <a:ext cx="1775880" cy="66456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6402600" y="-18360"/>
            <a:ext cx="1933920" cy="50616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26640" y="5382720"/>
            <a:ext cx="70992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EAS Meeting Valencia 2022 – Harry Bevins (htjb2@cam.ac.uk)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9036000" y="5365080"/>
            <a:ext cx="9360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Slide 8/12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288000" y="144000"/>
            <a:ext cx="4822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Accessible and Adaptable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5904000" y="1224000"/>
            <a:ext cx="3742200" cy="3153240"/>
          </a:xfrm>
          <a:prstGeom prst="rect">
            <a:avLst/>
          </a:prstGeom>
          <a:ln>
            <a:noFill/>
          </a:ln>
        </p:spPr>
      </p:pic>
      <p:sp>
        <p:nvSpPr>
          <p:cNvPr id="137" name="CustomShape 4"/>
          <p:cNvSpPr/>
          <p:nvPr/>
        </p:nvSpPr>
        <p:spPr>
          <a:xfrm>
            <a:off x="648000" y="893880"/>
            <a:ext cx="5398560" cy="162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Pip installable and fully documented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Available on github with some trained models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Emulator GUI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575640" y="2412000"/>
            <a:ext cx="5184360" cy="259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_8" descr="Picture"/>
          <p:cNvPicPr/>
          <p:nvPr/>
        </p:nvPicPr>
        <p:blipFill>
          <a:blip r:embed="rId1"/>
          <a:stretch/>
        </p:blipFill>
        <p:spPr>
          <a:xfrm>
            <a:off x="8338680" y="-18360"/>
            <a:ext cx="1775880" cy="66456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6402600" y="-18360"/>
            <a:ext cx="1933920" cy="50616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26640" y="5382720"/>
            <a:ext cx="70992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EAS Meeting Valencia 2022 – Harry Bevins (htjb2@cam.ac.uk)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9036000" y="5365080"/>
            <a:ext cx="93600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Slide 9/12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216000" y="216000"/>
            <a:ext cx="5254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globalemu in action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64000" y="792000"/>
            <a:ext cx="496656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684000" y="2233080"/>
            <a:ext cx="3787560" cy="151056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rcRect l="7794" t="0" r="0" b="61327"/>
          <a:stretch/>
        </p:blipFill>
        <p:spPr>
          <a:xfrm>
            <a:off x="5292000" y="1908720"/>
            <a:ext cx="3881520" cy="2122920"/>
          </a:xfrm>
          <a:prstGeom prst="rect">
            <a:avLst/>
          </a:prstGeom>
          <a:ln>
            <a:noFill/>
          </a:ln>
        </p:spPr>
      </p:pic>
      <p:sp>
        <p:nvSpPr>
          <p:cNvPr id="147" name="CustomShape 5"/>
          <p:cNvSpPr/>
          <p:nvPr/>
        </p:nvSpPr>
        <p:spPr>
          <a:xfrm rot="20172000">
            <a:off x="6126840" y="2653560"/>
            <a:ext cx="2330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c9211e"/>
                </a:solidFill>
                <a:latin typeface="Arial"/>
              </a:rPr>
              <a:t>PRELIMINARY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5"/>
          <a:stretch/>
        </p:blipFill>
        <p:spPr>
          <a:xfrm>
            <a:off x="8820000" y="687600"/>
            <a:ext cx="860040" cy="860040"/>
          </a:xfrm>
          <a:prstGeom prst="rect">
            <a:avLst/>
          </a:prstGeom>
          <a:ln>
            <a:noFill/>
          </a:ln>
        </p:spPr>
      </p:pic>
      <p:sp>
        <p:nvSpPr>
          <p:cNvPr id="149" name="CustomShape 6"/>
          <p:cNvSpPr/>
          <p:nvPr/>
        </p:nvSpPr>
        <p:spPr>
          <a:xfrm>
            <a:off x="864000" y="1368000"/>
            <a:ext cx="3239640" cy="8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Times New Roman"/>
                <a:ea typeface="Noto Sans CJK SC"/>
              </a:rPr>
              <a:t>SARAS2: 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https://doi.org/10.1093/mnras/stac1158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0" name="CustomShape 7"/>
          <p:cNvSpPr/>
          <p:nvPr/>
        </p:nvSpPr>
        <p:spPr>
          <a:xfrm>
            <a:off x="5904000" y="1368000"/>
            <a:ext cx="273564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Times New Roman"/>
              </a:rPr>
              <a:t>SARAS3: Submitted to Nature, Under Review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1" name="CustomShape 8"/>
          <p:cNvSpPr/>
          <p:nvPr/>
        </p:nvSpPr>
        <p:spPr>
          <a:xfrm>
            <a:off x="1980000" y="4212000"/>
            <a:ext cx="5838120" cy="3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latin typeface="Arial"/>
              </a:rPr>
              <a:t>Harry T. J. Bevins, Eloy de Lera Acedo, Anastasia Fialkov, Will J. Handley, Saurabh Singh, Ravi Subrahmanyan and Rennan Barkana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2022-06-15T11:51:35Z</dcterms:created>
  <dc:creator/>
  <dc:description/>
  <dc:language>en-GB</dc:language>
  <cp:lastModifiedBy/>
  <dcterms:modified xsi:type="dcterms:W3CDTF">2022-06-27T11:11:40Z</dcterms:modified>
  <cp:revision>17</cp:revision>
  <dc:subject/>
  <dc:title/>
</cp:coreProperties>
</file>